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56" r:id="rId2"/>
    <p:sldId id="325" r:id="rId3"/>
    <p:sldId id="286" r:id="rId4"/>
    <p:sldId id="287" r:id="rId5"/>
    <p:sldId id="334" r:id="rId6"/>
    <p:sldId id="327" r:id="rId7"/>
    <p:sldId id="332" r:id="rId8"/>
    <p:sldId id="333" r:id="rId9"/>
    <p:sldId id="335" r:id="rId10"/>
    <p:sldId id="336" r:id="rId11"/>
    <p:sldId id="328" r:id="rId12"/>
    <p:sldId id="329" r:id="rId13"/>
    <p:sldId id="337" r:id="rId14"/>
    <p:sldId id="331" r:id="rId15"/>
    <p:sldId id="338" r:id="rId16"/>
    <p:sldId id="339" r:id="rId17"/>
    <p:sldId id="340" r:id="rId18"/>
    <p:sldId id="341" r:id="rId19"/>
    <p:sldId id="342" r:id="rId20"/>
    <p:sldId id="263" r:id="rId21"/>
    <p:sldId id="26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Басов" initials="ДБ" lastIdx="3" clrIdx="0">
    <p:extLst>
      <p:ext uri="{19B8F6BF-5375-455C-9EA6-DF929625EA0E}">
        <p15:presenceInfo xmlns:p15="http://schemas.microsoft.com/office/powerpoint/2012/main" userId="6c5005ab4614ee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AC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6416" autoAdjust="0"/>
  </p:normalViewPr>
  <p:slideViewPr>
    <p:cSldViewPr snapToGrid="0" showGuides="1">
      <p:cViewPr varScale="1">
        <p:scale>
          <a:sx n="101" d="100"/>
          <a:sy n="101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15.06.2024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15.06.2024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15.06.2024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15.06.2024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15.06.2024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15.06.2024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411" y="1922774"/>
            <a:ext cx="10662037" cy="993844"/>
          </a:xfrm>
        </p:spPr>
        <p:txBody>
          <a:bodyPr>
            <a:noAutofit/>
          </a:bodyPr>
          <a:lstStyle/>
          <a:p>
            <a:r>
              <a:rPr lang="ru-RU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9. Таблицы стилей для печати и мобильной версии сайта.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412" y="5562432"/>
            <a:ext cx="9000000" cy="669994"/>
          </a:xfrm>
        </p:spPr>
        <p:txBody>
          <a:bodyPr/>
          <a:lstStyle/>
          <a:p>
            <a:r>
              <a:rPr lang="ru-RU" dirty="0"/>
              <a:t>Басов Денис Алексеевич</a:t>
            </a:r>
          </a:p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F42E0A2-1772-43A6-93A6-BE55334519E7}"/>
              </a:ext>
            </a:extLst>
          </p:cNvPr>
          <p:cNvSpPr txBox="1">
            <a:spLocks/>
          </p:cNvSpPr>
          <p:nvPr/>
        </p:nvSpPr>
        <p:spPr>
          <a:xfrm>
            <a:off x="618411" y="3105150"/>
            <a:ext cx="11335465" cy="9938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10. </a:t>
            </a:r>
            <a:r>
              <a:rPr lang="ru-RU" b="1" dirty="0"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Подготовка, размещение и поддержка сайта.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7DD47D0-CA8F-4E5E-8954-48449F312597}"/>
              </a:ext>
            </a:extLst>
          </p:cNvPr>
          <p:cNvSpPr txBox="1">
            <a:spLocks/>
          </p:cNvSpPr>
          <p:nvPr/>
        </p:nvSpPr>
        <p:spPr>
          <a:xfrm>
            <a:off x="618411" y="4287526"/>
            <a:ext cx="10525839" cy="6699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ahoma" panose="020B0604030504040204" pitchFamily="34" charset="0"/>
                <a:ea typeface="Times New Roman" panose="02020603050405020304" pitchFamily="18" charset="0"/>
              </a:rPr>
              <a:t>Модуль 11. Дополнительная информация.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Применение </a:t>
            </a:r>
            <a:r>
              <a:rPr lang="ru-RU" sz="3200" b="1" i="0" u="none" strike="noStrike" baseline="0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медиазапросов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для печати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B249D4-75AC-4482-9FC6-07762B22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82" y="1474621"/>
            <a:ext cx="4274545" cy="46249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63FCCF-FC91-49AE-A78B-F1F8A89A7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25" y="1474621"/>
            <a:ext cx="38385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9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81216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Использование элемента 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meta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для размещения мета-информации на страницах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918105"/>
            <a:ext cx="9439274" cy="18252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Элемент &lt;</a:t>
            </a:r>
            <a:r>
              <a:rPr lang="ru-RU" sz="2000" b="0" dirty="0" err="1">
                <a:latin typeface="Century Gothic" panose="020B0502020202020204" pitchFamily="34" charset="0"/>
              </a:rPr>
              <a:t>meta</a:t>
            </a:r>
            <a:r>
              <a:rPr lang="ru-RU" sz="2000" b="0" dirty="0">
                <a:latin typeface="Century Gothic" panose="020B0502020202020204" pitchFamily="34" charset="0"/>
              </a:rPr>
              <a:t>&gt; используется в HTML для хранения мета-информации о веб-странице, которая не видна непосредственно пользователям, но полезна для браузеров, поисковых систем и других веб-сервисов. Эти метаданные могут включать информацию о кодировке страницы, авторе, описании, ключевых словах и других параметрах. Рассмотрим основные типы и использование элемента &lt;</a:t>
            </a:r>
            <a:r>
              <a:rPr lang="ru-RU" sz="2000" b="0" dirty="0" err="1">
                <a:latin typeface="Century Gothic" panose="020B0502020202020204" pitchFamily="34" charset="0"/>
              </a:rPr>
              <a:t>meta</a:t>
            </a:r>
            <a:r>
              <a:rPr lang="ru-RU" sz="2000" b="0" dirty="0">
                <a:latin typeface="Century Gothic" panose="020B0502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6234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Применение мета-тегов 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08F18-6ADB-43BD-9700-B819AA74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03" y="1661519"/>
            <a:ext cx="10134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0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Применение мета-тегов 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5518F5-E72F-4417-871C-7862D312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5" y="1975576"/>
            <a:ext cx="102203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Выбор 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хостера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и размещение сайта в сети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13" name="Заголовок 29">
            <a:extLst>
              <a:ext uri="{FF2B5EF4-FFF2-40B4-BE49-F238E27FC236}">
                <a16:creationId xmlns:a16="http://schemas.microsoft.com/office/drawing/2014/main" id="{7ED709E3-62F4-4A12-9327-7DA3FF1BFE9B}"/>
              </a:ext>
            </a:extLst>
          </p:cNvPr>
          <p:cNvSpPr txBox="1">
            <a:spLocks/>
          </p:cNvSpPr>
          <p:nvPr/>
        </p:nvSpPr>
        <p:spPr>
          <a:xfrm>
            <a:off x="706119" y="1478563"/>
            <a:ext cx="9742805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900" dirty="0">
                <a:solidFill>
                  <a:srgbClr val="0070C0"/>
                </a:solidFill>
                <a:latin typeface="Century Gothic" panose="020B0502020202020204" pitchFamily="34" charset="0"/>
              </a:rPr>
              <a:t>Упрощение процесса размещения сайта в сети</a:t>
            </a:r>
            <a:endParaRPr lang="ru-RU" sz="2900" dirty="0">
              <a:solidFill>
                <a:srgbClr val="0070C0"/>
              </a:solidFill>
            </a:endParaRPr>
          </a:p>
        </p:txBody>
      </p:sp>
      <p:sp>
        <p:nvSpPr>
          <p:cNvPr id="14" name="Заголовок 29">
            <a:extLst>
              <a:ext uri="{FF2B5EF4-FFF2-40B4-BE49-F238E27FC236}">
                <a16:creationId xmlns:a16="http://schemas.microsoft.com/office/drawing/2014/main" id="{EB8DBA55-10A2-408F-BDE8-0B1B276C1659}"/>
              </a:ext>
            </a:extLst>
          </p:cNvPr>
          <p:cNvSpPr txBox="1">
            <a:spLocks/>
          </p:cNvSpPr>
          <p:nvPr/>
        </p:nvSpPr>
        <p:spPr>
          <a:xfrm>
            <a:off x="706119" y="2592002"/>
            <a:ext cx="9742805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900" dirty="0">
                <a:solidFill>
                  <a:srgbClr val="0070C0"/>
                </a:solidFill>
                <a:latin typeface="Century Gothic" panose="020B0502020202020204" pitchFamily="34" charset="0"/>
              </a:rPr>
              <a:t>О системе управления версиями</a:t>
            </a:r>
            <a:endParaRPr lang="ru-RU" sz="29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9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06184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Размещение звуковых и видео-файлов на странице 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html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1FA6B216-1EF1-435A-8D5D-0B884373FA94}"/>
              </a:ext>
            </a:extLst>
          </p:cNvPr>
          <p:cNvSpPr txBox="1">
            <a:spLocks/>
          </p:cNvSpPr>
          <p:nvPr/>
        </p:nvSpPr>
        <p:spPr>
          <a:xfrm>
            <a:off x="704851" y="2318156"/>
            <a:ext cx="9439274" cy="142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В HTML5 размещение звуковых и видео-файлов на странице стало намного проще и удобнее благодаря введению &lt;</a:t>
            </a:r>
            <a:r>
              <a:rPr lang="ru-RU" sz="2000" b="0" dirty="0" err="1">
                <a:latin typeface="Century Gothic" panose="020B0502020202020204" pitchFamily="34" charset="0"/>
              </a:rPr>
              <a:t>audio</a:t>
            </a:r>
            <a:r>
              <a:rPr lang="ru-RU" sz="2000" b="0" dirty="0">
                <a:latin typeface="Century Gothic" panose="020B0502020202020204" pitchFamily="34" charset="0"/>
              </a:rPr>
              <a:t>&gt; и &lt;</a:t>
            </a:r>
            <a:r>
              <a:rPr lang="ru-RU" sz="2000" b="0" dirty="0" err="1">
                <a:latin typeface="Century Gothic" panose="020B0502020202020204" pitchFamily="34" charset="0"/>
              </a:rPr>
              <a:t>video</a:t>
            </a:r>
            <a:r>
              <a:rPr lang="ru-RU" sz="2000" b="0" dirty="0">
                <a:latin typeface="Century Gothic" panose="020B0502020202020204" pitchFamily="34" charset="0"/>
              </a:rPr>
              <a:t>&gt; тегов. Эти теги позволяют внедрять мультимедийный контент без необходимости использования сторонних плагинов, таких как Flash</a:t>
            </a:r>
          </a:p>
        </p:txBody>
      </p:sp>
    </p:spTree>
    <p:extLst>
      <p:ext uri="{BB962C8B-B14F-4D97-AF65-F5344CB8AC3E}">
        <p14:creationId xmlns:p14="http://schemas.microsoft.com/office/powerpoint/2010/main" val="1318787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Звуковые файлы (Тег &lt;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audio&gt;)</a:t>
            </a:r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CDD7D647-5845-4BAD-8C4E-4FE6134DB889}"/>
              </a:ext>
            </a:extLst>
          </p:cNvPr>
          <p:cNvSpPr txBox="1">
            <a:spLocks/>
          </p:cNvSpPr>
          <p:nvPr/>
        </p:nvSpPr>
        <p:spPr>
          <a:xfrm>
            <a:off x="706120" y="1413281"/>
            <a:ext cx="9439274" cy="1063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Тег &lt;</a:t>
            </a:r>
            <a:r>
              <a:rPr lang="ru-RU" sz="2000" b="0" dirty="0" err="1">
                <a:latin typeface="Century Gothic" panose="020B0502020202020204" pitchFamily="34" charset="0"/>
              </a:rPr>
              <a:t>audio</a:t>
            </a:r>
            <a:r>
              <a:rPr lang="ru-RU" sz="2000" b="0" dirty="0">
                <a:latin typeface="Century Gothic" panose="020B0502020202020204" pitchFamily="34" charset="0"/>
              </a:rPr>
              <a:t>&gt; используется для добавления звуковых файлов на веб-страницу. Он поддерживает различные форматы аудио, такие как MP3, WAV и </a:t>
            </a:r>
            <a:r>
              <a:rPr lang="ru-RU" sz="2000" b="0" dirty="0" err="1">
                <a:latin typeface="Century Gothic" panose="020B0502020202020204" pitchFamily="34" charset="0"/>
              </a:rPr>
              <a:t>Ogg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12" name="Заголовок 29">
            <a:extLst>
              <a:ext uri="{FF2B5EF4-FFF2-40B4-BE49-F238E27FC236}">
                <a16:creationId xmlns:a16="http://schemas.microsoft.com/office/drawing/2014/main" id="{D22B4C21-C69A-44B2-B722-676A577D16E8}"/>
              </a:ext>
            </a:extLst>
          </p:cNvPr>
          <p:cNvSpPr txBox="1">
            <a:spLocks/>
          </p:cNvSpPr>
          <p:nvPr/>
        </p:nvSpPr>
        <p:spPr>
          <a:xfrm>
            <a:off x="706120" y="2717799"/>
            <a:ext cx="9360000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Основные атрибуты &lt;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audio&gt;:</a:t>
            </a:r>
          </a:p>
        </p:txBody>
      </p:sp>
      <p:sp>
        <p:nvSpPr>
          <p:cNvPr id="13" name="Объект 30">
            <a:extLst>
              <a:ext uri="{FF2B5EF4-FFF2-40B4-BE49-F238E27FC236}">
                <a16:creationId xmlns:a16="http://schemas.microsoft.com/office/drawing/2014/main" id="{9DFA8B7E-30B8-419E-AC7D-4A7BF0A63E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680" y="3505468"/>
            <a:ext cx="11153094" cy="2819132"/>
          </a:xfrm>
        </p:spPr>
        <p:txBody>
          <a:bodyPr>
            <a:normAutofit lnSpcReduction="10000"/>
          </a:bodyPr>
          <a:lstStyle/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src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Указывает путь к аудио-файлу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controls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Добавляет стандартные элементы управления (воспроизведение, пауза и регулировка громкости)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autoplay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Автоматически воспроизводит аудио при загрузке страницы</a:t>
            </a: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loop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Воспроизводит аудио по кругу.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muted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Начинает воспроизведение с выключенным звуком.</a:t>
            </a:r>
          </a:p>
        </p:txBody>
      </p:sp>
    </p:spTree>
    <p:extLst>
      <p:ext uri="{BB962C8B-B14F-4D97-AF65-F5344CB8AC3E}">
        <p14:creationId xmlns:p14="http://schemas.microsoft.com/office/powerpoint/2010/main" val="253515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Пример использования &lt;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audio&gt;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77177B-02F2-4697-92A2-491AF7DD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47002"/>
            <a:ext cx="8743950" cy="45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Видео файлы (Тег &lt;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video&gt;)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CDD7D647-5845-4BAD-8C4E-4FE6134DB889}"/>
              </a:ext>
            </a:extLst>
          </p:cNvPr>
          <p:cNvSpPr txBox="1">
            <a:spLocks/>
          </p:cNvSpPr>
          <p:nvPr/>
        </p:nvSpPr>
        <p:spPr>
          <a:xfrm>
            <a:off x="706120" y="1413281"/>
            <a:ext cx="9439274" cy="1063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>
                <a:latin typeface="Century Gothic" panose="020B0502020202020204" pitchFamily="34" charset="0"/>
              </a:rPr>
              <a:t>Тег &lt;</a:t>
            </a:r>
            <a:r>
              <a:rPr lang="ru-RU" sz="2000" b="0" dirty="0" err="1">
                <a:latin typeface="Century Gothic" panose="020B0502020202020204" pitchFamily="34" charset="0"/>
              </a:rPr>
              <a:t>video</a:t>
            </a:r>
            <a:r>
              <a:rPr lang="ru-RU" sz="2000" b="0" dirty="0">
                <a:latin typeface="Century Gothic" panose="020B0502020202020204" pitchFamily="34" charset="0"/>
              </a:rPr>
              <a:t>&gt; используется для добавления видеофайлов на веб-страницу. Он поддерживает различные форматы видео, такие как MP4, </a:t>
            </a:r>
            <a:r>
              <a:rPr lang="ru-RU" sz="2000" b="0" dirty="0" err="1">
                <a:latin typeface="Century Gothic" panose="020B0502020202020204" pitchFamily="34" charset="0"/>
              </a:rPr>
              <a:t>WebM</a:t>
            </a:r>
            <a:r>
              <a:rPr lang="ru-RU" sz="2000" b="0" dirty="0">
                <a:latin typeface="Century Gothic" panose="020B0502020202020204" pitchFamily="34" charset="0"/>
              </a:rPr>
              <a:t> и </a:t>
            </a:r>
            <a:r>
              <a:rPr lang="ru-RU" sz="2000" b="0" dirty="0" err="1">
                <a:latin typeface="Century Gothic" panose="020B0502020202020204" pitchFamily="34" charset="0"/>
              </a:rPr>
              <a:t>Ogg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12" name="Заголовок 29">
            <a:extLst>
              <a:ext uri="{FF2B5EF4-FFF2-40B4-BE49-F238E27FC236}">
                <a16:creationId xmlns:a16="http://schemas.microsoft.com/office/drawing/2014/main" id="{D22B4C21-C69A-44B2-B722-676A577D16E8}"/>
              </a:ext>
            </a:extLst>
          </p:cNvPr>
          <p:cNvSpPr txBox="1">
            <a:spLocks/>
          </p:cNvSpPr>
          <p:nvPr/>
        </p:nvSpPr>
        <p:spPr>
          <a:xfrm>
            <a:off x="706120" y="2572556"/>
            <a:ext cx="9360000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Основные атрибуты &lt;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video&gt;:</a:t>
            </a:r>
          </a:p>
        </p:txBody>
      </p:sp>
      <p:sp>
        <p:nvSpPr>
          <p:cNvPr id="13" name="Объект 30">
            <a:extLst>
              <a:ext uri="{FF2B5EF4-FFF2-40B4-BE49-F238E27FC236}">
                <a16:creationId xmlns:a16="http://schemas.microsoft.com/office/drawing/2014/main" id="{9DFA8B7E-30B8-419E-AC7D-4A7BF0A63E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205" y="3303346"/>
            <a:ext cx="11153094" cy="3314284"/>
          </a:xfrm>
        </p:spPr>
        <p:txBody>
          <a:bodyPr>
            <a:normAutofit fontScale="92500"/>
          </a:bodyPr>
          <a:lstStyle/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src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Указывает путь к видео-файлу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controls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Добавляет стандартные элементы управления (воспроизведение, пауза и регулировка громкости)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autoplay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Автоматически воспроизводит аудио при загрузке страницы</a:t>
            </a: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loop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Воспроизводит аудио по кругу.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muted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Начинает воспроизведение с выключенным звуком.</a:t>
            </a:r>
            <a:endParaRPr lang="en-US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ru-RU" sz="2400" b="1" dirty="0" err="1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poster</a:t>
            </a:r>
            <a:r>
              <a:rPr lang="ru-RU" sz="2400" b="1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Указывает изображение, которое будет отображаться до начала воспроизведения видео</a:t>
            </a:r>
          </a:p>
        </p:txBody>
      </p:sp>
    </p:spTree>
    <p:extLst>
      <p:ext uri="{BB962C8B-B14F-4D97-AF65-F5344CB8AC3E}">
        <p14:creationId xmlns:p14="http://schemas.microsoft.com/office/powerpoint/2010/main" val="263869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Пример использования &lt;</a:t>
            </a:r>
            <a:r>
              <a:rPr lang="en-US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video&gt;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41CD37-7397-483D-B1E6-C7C11020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03" y="1530339"/>
            <a:ext cx="95726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/>
        </p:nvGraphicFramePr>
        <p:xfrm>
          <a:off x="458470" y="1526766"/>
          <a:ext cx="10206859" cy="4544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181743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Введение в HTML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Структура страницы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126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Создание гиперссылок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60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Основы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159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Размещение изображений, списков и таблиц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825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ru-RU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Iframe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3201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Формы для сбора данных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836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Макетирование страницы с CSS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09468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Таблицы стилей для печати и мобильной версии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86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Подготовка, размещение и поддержка сайта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Дополнительная информация </a:t>
                      </a:r>
                      <a:endParaRPr lang="ru-RU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63207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571501" y="946554"/>
            <a:ext cx="8088344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i="0" dirty="0">
                <a:effectLst/>
                <a:latin typeface="+mj-lt"/>
              </a:rPr>
              <a:t>HTML и CSS. Уровень 1. Создание сайтов на HTML 5 и СSS 3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06120" y="6195355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0" y="187778"/>
            <a:ext cx="9360000" cy="688522"/>
          </a:xfrm>
        </p:spPr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880" y="1122658"/>
            <a:ext cx="11153094" cy="5314972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Оформление страницы при печати с помощью стилей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Создание мобильной версии сайта с использованием медиа-запросов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</a:rPr>
              <a:t>Использование других медиа свойств для различных устройств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Использование элемента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meta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для размещения мета-информации на страницах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Выбор 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хостера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 и размещение сайта в сети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Упрощение процесса размещения сайта в сети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 системе управления версиями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Размещение звуковых и видео-файлов на странице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 генерации содержимого сайта на сервере (Python, JS, PHP и др.)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Об использовании JavaScript в браузере (+ HTML5 API)</a:t>
            </a:r>
          </a:p>
          <a:p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 вспомогательных инструментах (</a:t>
            </a:r>
            <a:r>
              <a:rPr lang="ru-RU" sz="24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Figma</a:t>
            </a:r>
            <a:r>
              <a:rPr lang="ru-RU" sz="2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, AI и др.)</a:t>
            </a:r>
          </a:p>
          <a:p>
            <a:endParaRPr lang="ru-RU" sz="24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Медиазапросы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media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queries</a:t>
            </a:r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) в CSS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518054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Медиазапросы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 (</a:t>
            </a:r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media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 </a:t>
            </a:r>
            <a:r>
              <a:rPr lang="ru-RU" sz="2000" b="0" i="0" dirty="0" err="1">
                <a:effectLst/>
                <a:latin typeface="Century Gothic" panose="020B0502020202020204" pitchFamily="34" charset="0"/>
              </a:rPr>
              <a:t>queries</a:t>
            </a:r>
            <a:r>
              <a:rPr lang="ru-RU" sz="2000" b="0" i="0" dirty="0">
                <a:effectLst/>
                <a:latin typeface="Century Gothic" panose="020B0502020202020204" pitchFamily="34" charset="0"/>
              </a:rPr>
              <a:t>) в CSS — это техника, которая позволяет применять разные стили в зависимости от характеристик устройства, на котором отображается веб-страница. Они являются основой адаптивного веб-дизайна, обеспечивая корректное отображение контента на различных устройствах, таких как смартфоны, планшеты, ноутбуки и настольные компьютеры.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4A514-EB1E-4ACF-A0CB-5B4D9D294CF7}"/>
              </a:ext>
            </a:extLst>
          </p:cNvPr>
          <p:cNvSpPr txBox="1"/>
          <p:nvPr/>
        </p:nvSpPr>
        <p:spPr>
          <a:xfrm>
            <a:off x="704851" y="3674860"/>
            <a:ext cx="9439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Медиазапросы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включаются в CSS с помощью ключевого слова @media, за которым следуют условия (</a:t>
            </a:r>
            <a:r>
              <a:rPr lang="ru-RU" sz="2000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медиавыражения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и блок стилей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051BD-2446-48CC-92CA-17784454CA81}"/>
              </a:ext>
            </a:extLst>
          </p:cNvPr>
          <p:cNvSpPr txBox="1"/>
          <p:nvPr/>
        </p:nvSpPr>
        <p:spPr>
          <a:xfrm>
            <a:off x="704851" y="4900942"/>
            <a:ext cx="94392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Медиазапросы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могут проверять различные характеристики устройства, такие как ширина и высота экрана, разрешение, ориентация и цветовая схема.</a:t>
            </a:r>
          </a:p>
        </p:txBody>
      </p:sp>
    </p:spTree>
    <p:extLst>
      <p:ext uri="{BB962C8B-B14F-4D97-AF65-F5344CB8AC3E}">
        <p14:creationId xmlns:p14="http://schemas.microsoft.com/office/powerpoint/2010/main" val="47404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rgbClr val="0070C0"/>
                </a:solidFill>
                <a:latin typeface="Century Gothic" panose="020B0502020202020204" pitchFamily="34" charset="0"/>
              </a:rPr>
              <a:t>Преимущества </a:t>
            </a:r>
            <a:r>
              <a:rPr lang="ru-RU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медиазапросов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051BD-2446-48CC-92CA-17784454CA81}"/>
              </a:ext>
            </a:extLst>
          </p:cNvPr>
          <p:cNvSpPr txBox="1"/>
          <p:nvPr/>
        </p:nvSpPr>
        <p:spPr>
          <a:xfrm>
            <a:off x="704851" y="4900942"/>
            <a:ext cx="9439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Медиазапросы</a:t>
            </a:r>
            <a:r>
              <a:rPr lang="ru-RU" sz="2000" dirty="0">
                <a:solidFill>
                  <a:schemeClr val="accent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играют ключевую роль в создании современных, адаптивных и удобных для пользователя веб-сайтов</a:t>
            </a:r>
          </a:p>
        </p:txBody>
      </p:sp>
      <p:sp>
        <p:nvSpPr>
          <p:cNvPr id="11" name="Объект 30">
            <a:extLst>
              <a:ext uri="{FF2B5EF4-FFF2-40B4-BE49-F238E27FC236}">
                <a16:creationId xmlns:a16="http://schemas.microsoft.com/office/drawing/2014/main" id="{042D6262-78EA-4704-99EF-E7139841DB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055" y="1872307"/>
            <a:ext cx="11153094" cy="25089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Адаптивный дизайн: Обеспечивает удобство использования и читабельность на различных устройствах.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Гибкость: Позволяет применять разные стили в зависимости от характеристик устройства.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Мобильная оптимизация: Помогает улучшить пользовательский опыт на мобильных устройствах.</a:t>
            </a:r>
          </a:p>
        </p:txBody>
      </p:sp>
    </p:spTree>
    <p:extLst>
      <p:ext uri="{BB962C8B-B14F-4D97-AF65-F5344CB8AC3E}">
        <p14:creationId xmlns:p14="http://schemas.microsoft.com/office/powerpoint/2010/main" val="399774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Адаптация под различные размеры экрана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FB1B0E-E2B6-4C49-914F-2161477B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97" y="1373087"/>
            <a:ext cx="4791075" cy="46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Ориентация экрана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8C8B1D-D7AC-476A-8E8C-B63395AF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905632"/>
            <a:ext cx="5495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1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34734"/>
          </a:xfrm>
        </p:spPr>
        <p:txBody>
          <a:bodyPr/>
          <a:lstStyle/>
          <a:p>
            <a:pPr algn="l"/>
            <a:r>
              <a:rPr lang="ru-RU" sz="3200" b="1" i="0" u="none" strike="noStrike" baseline="0" dirty="0">
                <a:solidFill>
                  <a:srgbClr val="0070C0"/>
                </a:solidFill>
                <a:latin typeface="Century Gothic" panose="020B0502020202020204" pitchFamily="34" charset="0"/>
              </a:rPr>
              <a:t>Комбинирование условий</a:t>
            </a:r>
            <a:endParaRPr lang="en-US" sz="3200" b="1" i="0" u="none" strike="noStrike" baseline="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C4D38A1-67A4-47DC-AE57-155A8CB30158}"/>
              </a:ext>
            </a:extLst>
          </p:cNvPr>
          <p:cNvGrpSpPr/>
          <p:nvPr/>
        </p:nvGrpSpPr>
        <p:grpSpPr>
          <a:xfrm>
            <a:off x="652725" y="1081823"/>
            <a:ext cx="10260807" cy="5124244"/>
            <a:chOff x="652725" y="1081823"/>
            <a:chExt cx="10260807" cy="5124244"/>
          </a:xfrm>
        </p:grpSpPr>
        <p:sp>
          <p:nvSpPr>
            <p:cNvPr id="22" name="Скругленный прямоугольник 5">
              <a:extLst>
                <a:ext uri="{FF2B5EF4-FFF2-40B4-BE49-F238E27FC236}">
                  <a16:creationId xmlns:a16="http://schemas.microsoft.com/office/drawing/2014/main" id="{6536184C-6D72-4C44-8F8B-DFF9A82B7745}"/>
                </a:ext>
              </a:extLst>
            </p:cNvPr>
            <p:cNvSpPr/>
            <p:nvPr/>
          </p:nvSpPr>
          <p:spPr>
            <a:xfrm>
              <a:off x="652725" y="1081823"/>
              <a:ext cx="10260807" cy="5124244"/>
            </a:xfrm>
            <a:prstGeom prst="roundRect">
              <a:avLst>
                <a:gd name="adj" fmla="val 2473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Блок-схема: узел 22">
              <a:extLst>
                <a:ext uri="{FF2B5EF4-FFF2-40B4-BE49-F238E27FC236}">
                  <a16:creationId xmlns:a16="http://schemas.microsoft.com/office/drawing/2014/main" id="{2FD1F08C-C1B8-4DE4-81E1-E3FC72B4A8D1}"/>
                </a:ext>
              </a:extLst>
            </p:cNvPr>
            <p:cNvSpPr/>
            <p:nvPr/>
          </p:nvSpPr>
          <p:spPr>
            <a:xfrm>
              <a:off x="777503" y="1234081"/>
              <a:ext cx="144000" cy="144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Блок-схема: узел 23">
              <a:extLst>
                <a:ext uri="{FF2B5EF4-FFF2-40B4-BE49-F238E27FC236}">
                  <a16:creationId xmlns:a16="http://schemas.microsoft.com/office/drawing/2014/main" id="{96E0EC68-1373-4548-9EA0-79AAFD3F44F4}"/>
                </a:ext>
              </a:extLst>
            </p:cNvPr>
            <p:cNvSpPr/>
            <p:nvPr/>
          </p:nvSpPr>
          <p:spPr>
            <a:xfrm>
              <a:off x="1019682" y="1234081"/>
              <a:ext cx="144000" cy="144000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Блок-схема: узел 24">
              <a:extLst>
                <a:ext uri="{FF2B5EF4-FFF2-40B4-BE49-F238E27FC236}">
                  <a16:creationId xmlns:a16="http://schemas.microsoft.com/office/drawing/2014/main" id="{A57EB005-923E-4984-AB46-62CBF1F9FF8C}"/>
                </a:ext>
              </a:extLst>
            </p:cNvPr>
            <p:cNvSpPr/>
            <p:nvPr/>
          </p:nvSpPr>
          <p:spPr>
            <a:xfrm>
              <a:off x="1260200" y="1229087"/>
              <a:ext cx="144000" cy="144000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343E0A-5AD1-4F71-AAB3-E7DE3091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82" y="1790700"/>
            <a:ext cx="75723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9E7E-5AD4-A309-8183-9A42AE0A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2D665955-EA6C-317F-C7D1-D3F5CAA1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20" y="400161"/>
            <a:ext cx="9580880" cy="634734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rgbClr val="0070C0"/>
                </a:solidFill>
              </a:rPr>
              <a:t>Основные моменты </a:t>
            </a:r>
            <a:r>
              <a:rPr lang="ru-RU" dirty="0" err="1">
                <a:solidFill>
                  <a:srgbClr val="0070C0"/>
                </a:solidFill>
              </a:rPr>
              <a:t>медиазапросов</a:t>
            </a:r>
            <a:r>
              <a:rPr lang="ru-RU" dirty="0">
                <a:solidFill>
                  <a:srgbClr val="0070C0"/>
                </a:solidFill>
              </a:rPr>
              <a:t> для печати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1FD2A7A-4248-25C6-85C9-1592B2BF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ED84CA-30BA-4C55-93D6-1D734F1C6493}"/>
              </a:ext>
            </a:extLst>
          </p:cNvPr>
          <p:cNvSpPr txBox="1">
            <a:spLocks/>
          </p:cNvSpPr>
          <p:nvPr/>
        </p:nvSpPr>
        <p:spPr>
          <a:xfrm>
            <a:off x="704851" y="3861471"/>
            <a:ext cx="9439274" cy="1825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F7B60039-B32C-460E-BCA1-2F1831B5CCA2}"/>
              </a:ext>
            </a:extLst>
          </p:cNvPr>
          <p:cNvSpPr txBox="1">
            <a:spLocks/>
          </p:cNvSpPr>
          <p:nvPr/>
        </p:nvSpPr>
        <p:spPr>
          <a:xfrm>
            <a:off x="704851" y="1034895"/>
            <a:ext cx="9439274" cy="1558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0" dirty="0" err="1">
                <a:latin typeface="Century Gothic" panose="020B0502020202020204" pitchFamily="34" charset="0"/>
              </a:rPr>
              <a:t>Медиазапросы</a:t>
            </a:r>
            <a:r>
              <a:rPr lang="ru-RU" sz="2000" b="0" dirty="0">
                <a:latin typeface="Century Gothic" panose="020B0502020202020204" pitchFamily="34" charset="0"/>
              </a:rPr>
              <a:t> для печати позволяют адаптировать стиль веб-страницы для вывода на печать. Это помогает обеспечить, чтобы страницы выглядели хорошо и содержали только необходимую информацию при распечатке. Для этого используются </a:t>
            </a:r>
            <a:r>
              <a:rPr lang="ru-RU" sz="2000" b="0" dirty="0" err="1">
                <a:latin typeface="Century Gothic" panose="020B0502020202020204" pitchFamily="34" charset="0"/>
              </a:rPr>
              <a:t>медиазапросы</a:t>
            </a:r>
            <a:r>
              <a:rPr lang="ru-RU" sz="2000" b="0" dirty="0">
                <a:latin typeface="Century Gothic" panose="020B0502020202020204" pitchFamily="34" charset="0"/>
              </a:rPr>
              <a:t> с типом устройства </a:t>
            </a:r>
            <a:r>
              <a:rPr lang="ru-RU" sz="2000" b="0" dirty="0" err="1">
                <a:latin typeface="Century Gothic" panose="020B0502020202020204" pitchFamily="34" charset="0"/>
              </a:rPr>
              <a:t>print</a:t>
            </a:r>
            <a:endParaRPr lang="ru-RU" sz="2000" b="0" dirty="0">
              <a:latin typeface="Century Gothic" panose="020B0502020202020204" pitchFamily="34" charset="0"/>
            </a:endParaRPr>
          </a:p>
        </p:txBody>
      </p:sp>
      <p:sp>
        <p:nvSpPr>
          <p:cNvPr id="12" name="Объект 30">
            <a:extLst>
              <a:ext uri="{FF2B5EF4-FFF2-40B4-BE49-F238E27FC236}">
                <a16:creationId xmlns:a16="http://schemas.microsoft.com/office/drawing/2014/main" id="{4B96D704-90D3-43AA-8656-5C38452BA8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055" y="3960115"/>
            <a:ext cx="11153094" cy="2508900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Скрытие элементов, которые не нужны на печатной версии (например, навигация, рекламные баннеры, анимация).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Изменение цвета фона и текста для экономии чернил.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Настройка размеров шрифта и полей страницы.</a:t>
            </a:r>
          </a:p>
          <a:p>
            <a:r>
              <a:rPr lang="ru-RU" sz="24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Управление разрывами страниц для более удобного и логичного разбиения контента.</a:t>
            </a:r>
          </a:p>
        </p:txBody>
      </p:sp>
      <p:sp>
        <p:nvSpPr>
          <p:cNvPr id="13" name="Заголовок 29">
            <a:extLst>
              <a:ext uri="{FF2B5EF4-FFF2-40B4-BE49-F238E27FC236}">
                <a16:creationId xmlns:a16="http://schemas.microsoft.com/office/drawing/2014/main" id="{EBBE0285-3DC0-4CDC-8325-D75373A1E089}"/>
              </a:ext>
            </a:extLst>
          </p:cNvPr>
          <p:cNvSpPr txBox="1">
            <a:spLocks/>
          </p:cNvSpPr>
          <p:nvPr/>
        </p:nvSpPr>
        <p:spPr>
          <a:xfrm>
            <a:off x="439420" y="3226737"/>
            <a:ext cx="9580880" cy="63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rgbClr val="0070C0"/>
                </a:solidFill>
              </a:rPr>
              <a:t>Типичные задачи </a:t>
            </a:r>
            <a:r>
              <a:rPr lang="ru-RU" sz="2400" dirty="0" err="1">
                <a:solidFill>
                  <a:srgbClr val="0070C0"/>
                </a:solidFill>
              </a:rPr>
              <a:t>медиазапросов</a:t>
            </a:r>
            <a:r>
              <a:rPr lang="ru-RU" sz="2400" dirty="0">
                <a:solidFill>
                  <a:srgbClr val="0070C0"/>
                </a:solidFill>
              </a:rPr>
              <a:t> для печати</a:t>
            </a:r>
          </a:p>
        </p:txBody>
      </p:sp>
    </p:spTree>
    <p:extLst>
      <p:ext uri="{BB962C8B-B14F-4D97-AF65-F5344CB8AC3E}">
        <p14:creationId xmlns:p14="http://schemas.microsoft.com/office/powerpoint/2010/main" val="19953494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</TotalTime>
  <Words>822</Words>
  <Application>Microsoft Office PowerPoint</Application>
  <PresentationFormat>Широкоэкранный</PresentationFormat>
  <Paragraphs>110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Calibri</vt:lpstr>
      <vt:lpstr>Wingdings 3</vt:lpstr>
      <vt:lpstr>Tahoma</vt:lpstr>
      <vt:lpstr>Arial</vt:lpstr>
      <vt:lpstr>Open Sans</vt:lpstr>
      <vt:lpstr>Century Gothic</vt:lpstr>
      <vt:lpstr>Тема Office</vt:lpstr>
      <vt:lpstr>Модуль 9. Таблицы стилей для печати и мобильной версии сайта.</vt:lpstr>
      <vt:lpstr>Описание курса</vt:lpstr>
      <vt:lpstr>В этом модуле мы рассмотрим:</vt:lpstr>
      <vt:lpstr>Медиазапросы (media queries) в CSS</vt:lpstr>
      <vt:lpstr>Преимущества медиазапросов</vt:lpstr>
      <vt:lpstr>Адаптация под различные размеры экрана</vt:lpstr>
      <vt:lpstr>Ориентация экрана</vt:lpstr>
      <vt:lpstr>Комбинирование условий</vt:lpstr>
      <vt:lpstr>Основные моменты медиазапросов для печати</vt:lpstr>
      <vt:lpstr>Применение медиазапросов для печати</vt:lpstr>
      <vt:lpstr>Использование элемента meta для размещения мета-информации на страницах</vt:lpstr>
      <vt:lpstr>Применение мета-тегов </vt:lpstr>
      <vt:lpstr>Применение мета-тегов </vt:lpstr>
      <vt:lpstr>Выбор хостера и размещение сайта в сети</vt:lpstr>
      <vt:lpstr>Размещение звуковых и видео-файлов на странице html</vt:lpstr>
      <vt:lpstr>Звуковые файлы (Тег &lt;audio&gt;) </vt:lpstr>
      <vt:lpstr>Пример использования &lt;audio&gt;</vt:lpstr>
      <vt:lpstr>Видео файлы (Тег &lt;video&gt;)</vt:lpstr>
      <vt:lpstr>Пример использования &lt;video&gt;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227</cp:revision>
  <dcterms:created xsi:type="dcterms:W3CDTF">2023-04-14T11:23:01Z</dcterms:created>
  <dcterms:modified xsi:type="dcterms:W3CDTF">2024-06-15T20:25:02Z</dcterms:modified>
</cp:coreProperties>
</file>